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6"/>
  </p:notesMasterIdLst>
  <p:sldIdLst>
    <p:sldId id="355" r:id="rId3"/>
    <p:sldId id="357" r:id="rId4"/>
    <p:sldId id="360" r:id="rId5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5" autoAdjust="0"/>
    <p:restoredTop sz="91511" autoAdjust="0"/>
  </p:normalViewPr>
  <p:slideViewPr>
    <p:cSldViewPr>
      <p:cViewPr varScale="1">
        <p:scale>
          <a:sx n="99" d="100"/>
          <a:sy n="99" d="100"/>
        </p:scale>
        <p:origin x="-300" y="-96"/>
      </p:cViewPr>
      <p:guideLst>
        <p:guide orient="horz" pos="2400"/>
        <p:guide orient="horz" pos="3888"/>
        <p:guide orient="horz" pos="1389"/>
        <p:guide orient="horz" pos="1180"/>
        <p:guide pos="285"/>
        <p:guide pos="5472"/>
        <p:guide pos="1184"/>
        <p:guide pos="3152"/>
        <p:guide pos="3334"/>
        <p:guide pos="35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78E10030-BC56-44D5-91FC-08F4B025C1B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BD750-FC10-4212-BFBA-74B3EC18EB5C}" type="slidenum">
              <a:rPr lang="en-GB"/>
              <a:pPr/>
              <a:t>1</a:t>
            </a:fld>
            <a:endParaRPr lang="en-GB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000" b="1"/>
              <a:t>PowerPoint guidelines. </a:t>
            </a:r>
          </a:p>
          <a:p>
            <a:pPr>
              <a:lnSpc>
                <a:spcPct val="80000"/>
              </a:lnSpc>
            </a:pPr>
            <a:r>
              <a:rPr lang="en-US" sz="1000"/>
              <a:t>Our refreshed PowerPoint style matches our refreshed corporate values. These guidelines ensure we achieve consistent, professional-looking presentations.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Font:</a:t>
            </a:r>
            <a:r>
              <a:rPr lang="en-US" sz="1000"/>
              <a:t> Arial only</a:t>
            </a:r>
          </a:p>
          <a:p>
            <a:pPr>
              <a:lnSpc>
                <a:spcPct val="80000"/>
              </a:lnSpc>
            </a:pPr>
            <a:r>
              <a:rPr lang="en-US" sz="1000" b="1"/>
              <a:t>Bullets:</a:t>
            </a:r>
            <a:r>
              <a:rPr lang="en-US" sz="1000"/>
              <a:t> Arial round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Front page slide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53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Presenter, location and date point size 12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Divider slides</a:t>
            </a:r>
          </a:p>
          <a:p>
            <a:pPr>
              <a:lnSpc>
                <a:spcPct val="80000"/>
              </a:lnSpc>
            </a:pPr>
            <a:r>
              <a:rPr lang="en-US" sz="1000"/>
              <a:t>Should be used to break up subjects or when changing content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Content slides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size: minimum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First Level Bullet Points 24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Subsequent Level; Bullet Points 20</a:t>
            </a:r>
            <a:endParaRPr lang="en-US" sz="100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Body text size: minimum 16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Printing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Please select greyscale when printing, this will remove the backgrounds and save on ink.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Colour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Web safe green #CFF33 (R204, G255, B51), can be used to highlight important words or phrases.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Web safe red </a:t>
            </a:r>
            <a:r>
              <a:rPr lang="en-US" sz="1000"/>
              <a:t>#ED2939 (R237, G41, B57), can be used to highlight severe weather warnings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Campaign presentations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If your presentation is part of a campaign or event then please ask the studio for assistance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79988"/>
            <a:ext cx="8591550" cy="8493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645150"/>
            <a:ext cx="7896225" cy="6635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261938" indent="-261938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623888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2pPr>
      <a:lvl3pPr marL="987425" indent="-184150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3pPr>
      <a:lvl4pPr marL="1349375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4pPr>
      <a:lvl5pPr marL="16986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5pPr>
      <a:lvl6pPr marL="21558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6pPr>
      <a:lvl7pPr marL="26130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7pPr>
      <a:lvl8pPr marL="30702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8pPr>
      <a:lvl9pPr marL="35274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9pPr>
    </p:titleStyle>
    <p:bodyStyle>
      <a:lvl1pPr marL="261938" indent="-261938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23888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2pPr>
      <a:lvl3pPr marL="987425" indent="-184150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3pPr>
      <a:lvl4pPr marL="1349375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4pPr>
      <a:lvl5pPr marL="16986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5pPr>
      <a:lvl6pPr marL="21558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6pPr>
      <a:lvl7pPr marL="26130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7pPr>
      <a:lvl8pPr marL="30702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8pPr>
      <a:lvl9pPr marL="35274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800600"/>
            <a:ext cx="7772400" cy="1079500"/>
          </a:xfrm>
          <a:noFill/>
        </p:spPr>
        <p:txBody>
          <a:bodyPr/>
          <a:lstStyle/>
          <a:p>
            <a:r>
              <a:rPr lang="en-GB" dirty="0" smtClean="0"/>
              <a:t>Workshop – </a:t>
            </a:r>
            <a:br>
              <a:rPr lang="en-GB" dirty="0" smtClean="0"/>
            </a:br>
            <a:r>
              <a:rPr lang="en-GB" sz="3200" dirty="0" smtClean="0"/>
              <a:t>Dissemination of Warnings &amp; Forecasts</a:t>
            </a:r>
            <a:endParaRPr lang="en-US" sz="3200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23850" y="6021388"/>
            <a:ext cx="789622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SWFDP, Pretoria, November 2013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To explore different methods of communicating warnings and to identify the most effective methods for your country.</a:t>
            </a:r>
            <a:endParaRPr lang="en-US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Points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800000"/>
            <a:ext cx="3780000" cy="4680000"/>
          </a:xfrm>
          <a:ln>
            <a:solidFill>
              <a:srgbClr val="92D050"/>
            </a:solidFill>
          </a:ln>
        </p:spPr>
        <p:txBody>
          <a:bodyPr/>
          <a:lstStyle/>
          <a:p>
            <a:pPr lvl="0"/>
            <a:r>
              <a:rPr lang="en-GB" sz="1600" dirty="0"/>
              <a:t>Consider the advantages and disadvantages of different means of communicating warnings, and whether they are can be effective in your country</a:t>
            </a:r>
          </a:p>
          <a:p>
            <a:pPr lvl="1"/>
            <a:r>
              <a:rPr lang="en-GB" sz="1600" dirty="0">
                <a:ea typeface="+mn-ea"/>
                <a:cs typeface="+mn-cs"/>
              </a:rPr>
              <a:t>TV and radio</a:t>
            </a:r>
          </a:p>
          <a:p>
            <a:pPr lvl="1"/>
            <a:r>
              <a:rPr lang="en-GB" sz="1600" dirty="0">
                <a:ea typeface="+mn-ea"/>
                <a:cs typeface="+mn-cs"/>
              </a:rPr>
              <a:t>Websites</a:t>
            </a:r>
          </a:p>
          <a:p>
            <a:pPr lvl="1"/>
            <a:r>
              <a:rPr lang="en-GB" sz="1600" dirty="0">
                <a:ea typeface="+mn-ea"/>
                <a:cs typeface="+mn-cs"/>
              </a:rPr>
              <a:t>Social media</a:t>
            </a:r>
          </a:p>
          <a:p>
            <a:pPr lvl="1"/>
            <a:r>
              <a:rPr lang="en-GB" sz="1600" dirty="0">
                <a:ea typeface="+mn-ea"/>
                <a:cs typeface="+mn-cs"/>
              </a:rPr>
              <a:t>Mobile technology including apps</a:t>
            </a:r>
          </a:p>
          <a:p>
            <a:pPr lvl="0"/>
            <a:r>
              <a:rPr lang="en-GB" sz="1600" dirty="0"/>
              <a:t>What resources do you need for each?</a:t>
            </a:r>
          </a:p>
          <a:p>
            <a:pPr lvl="0"/>
            <a:r>
              <a:rPr lang="en-GB" sz="1600" dirty="0"/>
              <a:t>Would they reach a significant number of stakeholders?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076056" y="1772816"/>
            <a:ext cx="3780000" cy="46800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1938" indent="-261938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har char="•"/>
            </a:pPr>
            <a:r>
              <a:rPr lang="en-GB" sz="1600" dirty="0">
                <a:solidFill>
                  <a:srgbClr val="000000"/>
                </a:solidFill>
                <a:latin typeface="+mn-lt"/>
              </a:rPr>
              <a:t>What are the most effective means in your country of communicating with </a:t>
            </a:r>
            <a:endParaRPr lang="en-GB" sz="1600" dirty="0" smtClean="0">
              <a:solidFill>
                <a:srgbClr val="000000"/>
              </a:solidFill>
              <a:latin typeface="+mn-lt"/>
            </a:endParaRPr>
          </a:p>
          <a:p>
            <a:pPr marL="719138" lvl="1" indent="-261938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har char="•"/>
            </a:pPr>
            <a:r>
              <a:rPr lang="en-GB" sz="1600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GB" sz="1600" dirty="0">
                <a:solidFill>
                  <a:srgbClr val="000000"/>
                </a:solidFill>
                <a:latin typeface="+mn-lt"/>
              </a:rPr>
              <a:t>emergency response teams?</a:t>
            </a:r>
            <a:endParaRPr lang="en-GB" sz="1600" dirty="0">
              <a:solidFill>
                <a:srgbClr val="000000"/>
              </a:solidFill>
              <a:latin typeface="+mn-lt"/>
            </a:endParaRPr>
          </a:p>
          <a:p>
            <a:pPr marL="719138" lvl="1" indent="-261938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har char="•"/>
            </a:pPr>
            <a:r>
              <a:rPr lang="en-GB" sz="1600" dirty="0">
                <a:solidFill>
                  <a:srgbClr val="000000"/>
                </a:solidFill>
                <a:latin typeface="+mn-lt"/>
              </a:rPr>
              <a:t>the public?</a:t>
            </a:r>
          </a:p>
          <a:p>
            <a:pPr marL="261938" indent="-261938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har char="•"/>
            </a:pPr>
            <a:r>
              <a:rPr lang="en-GB" sz="1600" dirty="0">
                <a:solidFill>
                  <a:srgbClr val="000000"/>
                </a:solidFill>
                <a:latin typeface="+mn-lt"/>
              </a:rPr>
              <a:t>How do we reach those in rural and remote areas without access to modern communication means?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theme/theme1.xml><?xml version="1.0" encoding="utf-8"?>
<a:theme xmlns:a="http://schemas.openxmlformats.org/drawingml/2006/main" name="standard_template">
  <a:themeElements>
    <a:clrScheme name="Blank Presentation 14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ED2939"/>
      </a:accent2>
      <a:accent3>
        <a:srgbClr val="AAAAAA"/>
      </a:accent3>
      <a:accent4>
        <a:srgbClr val="DADADA"/>
      </a:accent4>
      <a:accent5>
        <a:srgbClr val="DAEDEF"/>
      </a:accent5>
      <a:accent6>
        <a:srgbClr val="D72433"/>
      </a:accent6>
      <a:hlink>
        <a:srgbClr val="009999"/>
      </a:hlink>
      <a:folHlink>
        <a:srgbClr val="B9DB0E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CCFF33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standard_template</Template>
  <TotalTime>84</TotalTime>
  <Words>311</Words>
  <Application>Microsoft Office PowerPoint</Application>
  <PresentationFormat>On-screen Show (4:3)</PresentationFormat>
  <Paragraphs>51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</vt:lpstr>
      <vt:lpstr>standard_template</vt:lpstr>
      <vt:lpstr>1_Blank Presentation</vt:lpstr>
      <vt:lpstr>Workshop –  Dissemination of Warnings &amp; Forecasts</vt:lpstr>
      <vt:lpstr>Objective</vt:lpstr>
      <vt:lpstr>Points to consider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–  Adapting the Advisor idea</dc:title>
  <dc:creator>Graeme Forrester</dc:creator>
  <dc:description>submitted 26.7.2005     CHG015666 refers</dc:description>
  <cp:lastModifiedBy>Graeme Forrester</cp:lastModifiedBy>
  <cp:revision>9</cp:revision>
  <cp:lastPrinted>2004-10-15T09:34:20Z</cp:lastPrinted>
  <dcterms:created xsi:type="dcterms:W3CDTF">2013-11-13T13:20:09Z</dcterms:created>
  <dcterms:modified xsi:type="dcterms:W3CDTF">2013-11-13T14:44:52Z</dcterms:modified>
</cp:coreProperties>
</file>